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70" r:id="rId12"/>
    <p:sldId id="259" r:id="rId13"/>
    <p:sldId id="258" r:id="rId14"/>
    <p:sldId id="272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18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10C0D7-302B-41F3-8579-1DBF5E2ADAA7}" v="90" dt="2022-04-13T15:36:53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1392" y="5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HIMA_PPT Cover Temp.psd">
            <a:extLst>
              <a:ext uri="{FF2B5EF4-FFF2-40B4-BE49-F238E27FC236}">
                <a16:creationId xmlns:a16="http://schemas.microsoft.com/office/drawing/2014/main" id="{AC70AB60-D944-4174-95AE-AB7E400D7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442" y="2130425"/>
            <a:ext cx="7242635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22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5833-671E-450D-BA03-ADCB083CB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515CDB-C4B2-4E5A-B722-1F4C9BFA9E6C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C5270-B63B-46A5-803B-3B3B2CA6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28389-11A4-48F8-88F6-C2A5FB53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CED60-06B6-4659-ACD2-8A47E50E8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42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388C7-122C-48F2-B45D-61B2C03A6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A0732-53CE-4882-B383-21DDCCEE97D4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1886B-DBA1-46A8-86F5-CA264160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1FB55-B307-4C00-AAED-0CD80BF3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6FBA0-E29B-4C42-97E0-7A9E2CC722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30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AF6AD5B-7770-4118-98F0-EF06E600C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3E86FE-3260-44D5-A7E8-56BBFA4D6623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64CB7C-DC6B-4222-8B11-991C3D10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683B40-D2B9-4AE0-A447-B1D47337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391D6-10E4-481B-B4AA-C7271D52A2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39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6D80B44-901E-4D56-B421-2CDB5974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E2B70-5205-4C63-933A-0E58A7610EA9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04054A5-9E56-4DDA-9488-DC6FD069C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A164ED0-9102-41DB-9CDD-FB013A2D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E2DEE-BC72-4191-8CEF-11CFC23D2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563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320B584-00A7-4539-86FA-AAC40F10C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9B5B0E-AA0A-4A1B-BCC7-8827DD33804A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0657D8C-EFAA-40CF-9D59-F68166C4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CFBB99-A98F-4A00-AD0B-62B4335D6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1E056-7C69-42A4-A57A-39C4C3C39E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94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49EC2B-5C04-4607-B39B-4D336AFF4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64F836-50F8-4871-A794-A94263996299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C671669-90E0-4B50-93E9-3E6E79EF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1F4A3E-DB19-45DC-8CE9-8CAB0B4E6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54142-2766-43B3-B5AE-00BCDB4DC3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33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5012981-6421-4E07-9887-C36F2460B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79134A-E0C1-4451-8851-344D2DD6DC63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2C394A-4184-49B9-A08F-3BAF7FB2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0DE4FA-981E-476A-9960-5B63C40B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FFD12-92D7-45F3-901E-C733B1A84F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23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6AAC00-13B1-43B9-8A0A-FB81A3F5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027DEB-DEA0-41F8-A425-339CEF059916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7BA8DC2-7A2D-47C3-89DE-5853D2297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4D1A88-209A-4E61-B774-BCCBCA00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F555D-4EDA-4EDE-A414-708CCE7BE1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97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FB425-6E66-425A-9E95-07A3B3160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47A993-6D9C-489D-A33E-9D8B0A5576DC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2468E-A755-4638-A91F-5D6D44FA2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35554-4739-4D40-BECA-7E2E44AE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D1D96-5D69-44E2-B176-065FE71D04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90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67C50-40C1-438F-BAC5-773DBC61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19E88B-EC97-4FF5-9880-B61DF96A33B7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E224A-5BD3-4FF1-9A85-294909E5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D1B22-2F01-4D3C-88D8-222503957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AB9EC-EA52-4AAC-B4A6-5BE85658A7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73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PHIMA_PPT 2ndpg Temp.psd">
            <a:extLst>
              <a:ext uri="{FF2B5EF4-FFF2-40B4-BE49-F238E27FC236}">
                <a16:creationId xmlns:a16="http://schemas.microsoft.com/office/drawing/2014/main" id="{01DC38E6-4402-46D3-83F5-893F7CB939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4D14F992-2BCE-483B-98F5-9414FB5C38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414338"/>
            <a:ext cx="7288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5EB8D91E-AB32-4B82-A9D7-36DAAAADB5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288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981E0-1DD3-489F-8C80-6979C53C67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1325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0DF1B985-3EB1-4EA4-8E92-A527E7AF460D}" type="datetimeFigureOut">
              <a:rPr lang="en-US" altLang="en-US"/>
              <a:pPr/>
              <a:t>4/13/2022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6B8E9-B746-4A89-B0EF-BFC91449F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1325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A49E8-70B5-4DA2-8A56-999792A8A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56463" y="6119813"/>
            <a:ext cx="523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E8C054-88BA-4438-81F9-CD4F38B6C5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www.healthcareitnews.com/news/biggest-healthcare-data-breaches-2021" TargetMode="External"/><Relationship Id="rId4" Type="http://schemas.openxmlformats.org/officeDocument/2006/relationships/hyperlink" Target="https://ocrportal.hhs.gov/ocr/breach/breach_report.js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jpeg"/><Relationship Id="rId7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econversation.com/the-increase-in-ransomware-attacks-during-the-covid-19-pandemic-may-lead-to-a-new-internet-162490" TargetMode="External"/><Relationship Id="rId5" Type="http://schemas.openxmlformats.org/officeDocument/2006/relationships/hyperlink" Target="https://www.tessian.com/blog/why-we-click-on-phishing-scams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www.washingtonpost.com/politics/2022/03/18/11-big-takeaways-conti-ransomware-leaks/" TargetMode="Externa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18" Type="http://schemas.openxmlformats.org/officeDocument/2006/relationships/hyperlink" Target="https://www.healthcareitnews.com/news/fbi-issues-alert-about-hive-ransomware" TargetMode="External"/><Relationship Id="rId3" Type="http://schemas.openxmlformats.org/officeDocument/2006/relationships/image" Target="../media/image17.png"/><Relationship Id="rId21" Type="http://schemas.openxmlformats.org/officeDocument/2006/relationships/image" Target="../media/image28.png"/><Relationship Id="rId7" Type="http://schemas.openxmlformats.org/officeDocument/2006/relationships/image" Target="../media/image19.png"/><Relationship Id="rId12" Type="http://schemas.openxmlformats.org/officeDocument/2006/relationships/hyperlink" Target="https://duo.com/decipher/fin12-ransomware-attackers-target-healthcare-firms#d-nav-drawer" TargetMode="External"/><Relationship Id="rId17" Type="http://schemas.openxmlformats.org/officeDocument/2006/relationships/image" Target="../media/image26.png"/><Relationship Id="rId2" Type="http://schemas.openxmlformats.org/officeDocument/2006/relationships/hyperlink" Target="https://www.foxbusiness.com/technology/ransomware-deadly-attack-brings-down-hospital-system" TargetMode="External"/><Relationship Id="rId16" Type="http://schemas.openxmlformats.org/officeDocument/2006/relationships/image" Target="../media/image25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ehackernews.com/2022/03/hackers-target-bank-networks-with-new.html" TargetMode="External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5" Type="http://schemas.openxmlformats.org/officeDocument/2006/relationships/hyperlink" Target="https://healthitsecurity.com/news/conti-karma-ransomware-groups-target-1-healthcare-org-simultaneously" TargetMode="External"/><Relationship Id="rId10" Type="http://schemas.openxmlformats.org/officeDocument/2006/relationships/image" Target="../media/image21.png"/><Relationship Id="rId19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hyperlink" Target="https://www.proofpoint.com/us/newsroom/press-releases/new-ponemon-institute-study-reveals-average-phishing-costs-soar-148m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6.png"/><Relationship Id="rId3" Type="http://schemas.openxmlformats.org/officeDocument/2006/relationships/hyperlink" Target="https://www.informationweek.com/security-and-risk-strategy/killware-the-most-dangerous-evolution-of-ransomware-" TargetMode="External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hyperlink" Target="https://cve.mitr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itsecurity.com/features/is-killware-the-next-evolution-of-healthcare-ransomware-attacks" TargetMode="External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hyperlink" Target="https://www.beckershospitalreview.com/cybersecurity/cyberattack-on-alabama-hospital-linked-to-1st-alleged-ransomware-death.html#:~:text=Cyberattack%20on%20Alabama%20hospital%20linked%20to%201st%20alleged%20ransomware%20death,-Hannah%20Mitchell%20%2D%20Thursday&amp;text=A%20lawsuit%20is%20alleging%20that,by%20The%20Wall%20Street%20Journal.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6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4.png"/><Relationship Id="rId7" Type="http://schemas.openxmlformats.org/officeDocument/2006/relationships/image" Target="../media/image4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6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2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49.png"/><Relationship Id="rId21" Type="http://schemas.openxmlformats.org/officeDocument/2006/relationships/image" Target="../media/image59.png"/><Relationship Id="rId7" Type="http://schemas.openxmlformats.org/officeDocument/2006/relationships/image" Target="../media/image46.png"/><Relationship Id="rId12" Type="http://schemas.openxmlformats.org/officeDocument/2006/relationships/image" Target="../media/image38.png"/><Relationship Id="rId17" Type="http://schemas.openxmlformats.org/officeDocument/2006/relationships/image" Target="../media/image40.png"/><Relationship Id="rId25" Type="http://schemas.openxmlformats.org/officeDocument/2006/relationships/image" Target="../media/image63.png"/><Relationship Id="rId2" Type="http://schemas.openxmlformats.org/officeDocument/2006/relationships/image" Target="../media/image48.png"/><Relationship Id="rId16" Type="http://schemas.openxmlformats.org/officeDocument/2006/relationships/image" Target="../media/image39.png"/><Relationship Id="rId20" Type="http://schemas.openxmlformats.org/officeDocument/2006/relationships/image" Target="../media/image58.png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44.png"/><Relationship Id="rId24" Type="http://schemas.openxmlformats.org/officeDocument/2006/relationships/image" Target="../media/image62.png"/><Relationship Id="rId5" Type="http://schemas.openxmlformats.org/officeDocument/2006/relationships/image" Target="../media/image24.png"/><Relationship Id="rId15" Type="http://schemas.openxmlformats.org/officeDocument/2006/relationships/image" Target="../media/image43.png"/><Relationship Id="rId23" Type="http://schemas.openxmlformats.org/officeDocument/2006/relationships/image" Target="../media/image61.png"/><Relationship Id="rId28" Type="http://schemas.openxmlformats.org/officeDocument/2006/relationships/image" Target="../media/image66.jpeg"/><Relationship Id="rId10" Type="http://schemas.openxmlformats.org/officeDocument/2006/relationships/image" Target="../media/image37.png"/><Relationship Id="rId19" Type="http://schemas.openxmlformats.org/officeDocument/2006/relationships/image" Target="../media/image57.png"/><Relationship Id="rId4" Type="http://schemas.openxmlformats.org/officeDocument/2006/relationships/image" Target="../media/image50.png"/><Relationship Id="rId9" Type="http://schemas.openxmlformats.org/officeDocument/2006/relationships/image" Target="../media/image47.png"/><Relationship Id="rId14" Type="http://schemas.openxmlformats.org/officeDocument/2006/relationships/image" Target="../media/image41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lue&#10;&#10;Description automatically generated">
            <a:extLst>
              <a:ext uri="{FF2B5EF4-FFF2-40B4-BE49-F238E27FC236}">
                <a16:creationId xmlns:a16="http://schemas.microsoft.com/office/drawing/2014/main" id="{90C3D456-9903-4AE2-A7FF-34288F5F0D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4" r="24898"/>
          <a:stretch/>
        </p:blipFill>
        <p:spPr>
          <a:xfrm>
            <a:off x="5908040" y="1134526"/>
            <a:ext cx="2529840" cy="4510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151C70-26A0-4CB4-B8C2-A1B74ADCF159}"/>
              </a:ext>
            </a:extLst>
          </p:cNvPr>
          <p:cNvSpPr txBox="1"/>
          <p:nvPr/>
        </p:nvSpPr>
        <p:spPr>
          <a:xfrm>
            <a:off x="957560" y="1083369"/>
            <a:ext cx="2287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Fighting</a:t>
            </a:r>
            <a:endParaRPr lang="en-US" sz="4000" b="1" dirty="0">
              <a:solidFill>
                <a:srgbClr val="58595B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8D562-0932-4395-8D22-ADC9735F09CF}"/>
              </a:ext>
            </a:extLst>
          </p:cNvPr>
          <p:cNvSpPr txBox="1"/>
          <p:nvPr/>
        </p:nvSpPr>
        <p:spPr>
          <a:xfrm>
            <a:off x="957560" y="1717535"/>
            <a:ext cx="38715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Killware</a:t>
            </a:r>
            <a:endParaRPr lang="en-US" sz="4000" b="1" dirty="0">
              <a:solidFill>
                <a:srgbClr val="58595B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sz="40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Today</a:t>
            </a:r>
            <a:endParaRPr lang="en-US" sz="4000" dirty="0"/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070B5005-182A-4227-87FF-4E13CC501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80" y="4397376"/>
            <a:ext cx="4836160" cy="12292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D06DF8-E6CD-4233-93D1-14984F617F18}"/>
              </a:ext>
            </a:extLst>
          </p:cNvPr>
          <p:cNvSpPr txBox="1"/>
          <p:nvPr/>
        </p:nvSpPr>
        <p:spPr>
          <a:xfrm>
            <a:off x="1116321" y="3257830"/>
            <a:ext cx="2685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Guillermo Vargas, CEO</a:t>
            </a:r>
          </a:p>
          <a:p>
            <a:endParaRPr lang="en-US" dirty="0"/>
          </a:p>
          <a:p>
            <a:r>
              <a:rPr lang="en-US" dirty="0"/>
              <a:t>Linda Renn, Guest Speaker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E28B3C-1615-4BCE-BCF3-ED4AF4EABDDF}"/>
              </a:ext>
            </a:extLst>
          </p:cNvPr>
          <p:cNvSpPr txBox="1"/>
          <p:nvPr/>
        </p:nvSpPr>
        <p:spPr>
          <a:xfrm>
            <a:off x="5908040" y="5122930"/>
            <a:ext cx="25298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8D1829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April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A27CE6-750B-42C2-A96C-351FAE31A198}"/>
              </a:ext>
            </a:extLst>
          </p:cNvPr>
          <p:cNvSpPr txBox="1"/>
          <p:nvPr/>
        </p:nvSpPr>
        <p:spPr>
          <a:xfrm>
            <a:off x="0" y="359149"/>
            <a:ext cx="783408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Where we </a:t>
            </a:r>
            <a:r>
              <a:rPr lang="en-US" sz="56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1A127-DB3A-4AE1-A380-07A910DA3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875" y="1344034"/>
            <a:ext cx="5031378" cy="33107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9D2FBB-FCD1-4299-BA3B-CDDF278BA69C}"/>
              </a:ext>
            </a:extLst>
          </p:cNvPr>
          <p:cNvSpPr txBox="1"/>
          <p:nvPr/>
        </p:nvSpPr>
        <p:spPr>
          <a:xfrm>
            <a:off x="47625" y="3422371"/>
            <a:ext cx="383381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Centralized location(s)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Easy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Remote work was not the norm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Breaches were easily identified and mitigated/eliminated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Network technicality was low (due to centralized networks)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Employees confused security with IT</a:t>
            </a:r>
          </a:p>
          <a:p>
            <a:endParaRPr lang="en-US" sz="1400" dirty="0">
              <a:latin typeface="Acumin Pro" panose="020B0504020202020204"/>
            </a:endParaRPr>
          </a:p>
          <a:p>
            <a:r>
              <a:rPr lang="en-US" sz="1400" dirty="0">
                <a:latin typeface="Acumin Pro" panose="020B0504020202020204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93132-8F97-4EE7-8734-1BFB0DB538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E59990-D619-49E7-9C31-7195DA9D983D}"/>
              </a:ext>
            </a:extLst>
          </p:cNvPr>
          <p:cNvSpPr txBox="1"/>
          <p:nvPr/>
        </p:nvSpPr>
        <p:spPr>
          <a:xfrm>
            <a:off x="0" y="325762"/>
            <a:ext cx="78438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How offices thought </a:t>
            </a:r>
            <a:r>
              <a:rPr lang="en-US" sz="5600" b="1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they were doing</a:t>
            </a:r>
            <a:endParaRPr lang="en-US" sz="5600" b="1" dirty="0">
              <a:solidFill>
                <a:srgbClr val="58595B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1D62B0-ABF6-4791-B8AE-1B0010666B1D}"/>
              </a:ext>
            </a:extLst>
          </p:cNvPr>
          <p:cNvSpPr txBox="1"/>
          <p:nvPr/>
        </p:nvSpPr>
        <p:spPr>
          <a:xfrm>
            <a:off x="98276" y="3755850"/>
            <a:ext cx="38606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Employing best security practices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Ready for attacks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Too small to be targeted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Too much money spent to be hacked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No one really hacks networks, so I will be fine.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We are secure enough to not need MFA or strong passwords.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</p:txBody>
      </p:sp>
      <p:pic>
        <p:nvPicPr>
          <p:cNvPr id="8" name="Picture 7" descr="A picture containing text, businesscard, envelope&#10;&#10;Description automatically generated">
            <a:extLst>
              <a:ext uri="{FF2B5EF4-FFF2-40B4-BE49-F238E27FC236}">
                <a16:creationId xmlns:a16="http://schemas.microsoft.com/office/drawing/2014/main" id="{EE5970A2-9112-4AC0-9D78-919ADE88A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14" y="2251443"/>
            <a:ext cx="4513223" cy="3008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B35264-0A25-4AB5-B2E7-F108F1EDD4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3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stopwatch&#10;&#10;Description automatically generated with low confidence">
            <a:extLst>
              <a:ext uri="{FF2B5EF4-FFF2-40B4-BE49-F238E27FC236}">
                <a16:creationId xmlns:a16="http://schemas.microsoft.com/office/drawing/2014/main" id="{632C25D6-774D-40F5-AB30-B7512CA2F9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4" r="15732"/>
          <a:stretch/>
        </p:blipFill>
        <p:spPr>
          <a:xfrm>
            <a:off x="3773938" y="350042"/>
            <a:ext cx="4069899" cy="564594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D9BE5-C724-4DE8-B356-44FC9C7DA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6597"/>
            <a:ext cx="7843838" cy="5543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DA7A9-B10D-4B2B-ADB5-DFB9BC535B90}"/>
              </a:ext>
            </a:extLst>
          </p:cNvPr>
          <p:cNvSpPr txBox="1"/>
          <p:nvPr/>
        </p:nvSpPr>
        <p:spPr>
          <a:xfrm>
            <a:off x="0" y="347039"/>
            <a:ext cx="45784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Wakeup </a:t>
            </a:r>
            <a:r>
              <a:rPr lang="en-US" sz="56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Call</a:t>
            </a:r>
            <a:endParaRPr lang="en-US" sz="5600" b="1" dirty="0">
              <a:solidFill>
                <a:srgbClr val="58595B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24BD91-2845-4869-9D1E-9FD7E7DD7823}"/>
              </a:ext>
            </a:extLst>
          </p:cNvPr>
          <p:cNvSpPr txBox="1"/>
          <p:nvPr/>
        </p:nvSpPr>
        <p:spPr>
          <a:xfrm>
            <a:off x="0" y="1351933"/>
            <a:ext cx="415455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Acumin Pro" panose="020B0504020202020204"/>
            </a:endParaRPr>
          </a:p>
          <a:p>
            <a:r>
              <a:rPr lang="en-US" sz="1400" b="1" dirty="0">
                <a:latin typeface="Acumin Pro" panose="020B0504020202020204"/>
                <a:hlinkClick r:id="rId4"/>
              </a:rPr>
              <a:t>All resolved breach reports and/or reports older than 24 months to Oct. 21, 2009.</a:t>
            </a:r>
            <a:r>
              <a:rPr lang="en-US" sz="1400" b="1" dirty="0">
                <a:latin typeface="Acumin Pro" panose="020B0504020202020204"/>
              </a:rPr>
              <a:t> (11 years)</a:t>
            </a:r>
            <a:endParaRPr lang="en-US" sz="1200" dirty="0">
              <a:latin typeface="Acumin Pro" panose="020B0504020202020204"/>
            </a:endParaRPr>
          </a:p>
          <a:p>
            <a:r>
              <a:rPr lang="en-US" sz="1200" dirty="0">
                <a:latin typeface="Acumin Pro" panose="020B0504020202020204"/>
              </a:rPr>
              <a:t>Affected Individuals Reported: </a:t>
            </a:r>
            <a:r>
              <a:rPr lang="en-US" sz="2000" b="1" dirty="0">
                <a:latin typeface="Acumin Pro" panose="020B0504020202020204"/>
              </a:rPr>
              <a:t>267,254,170</a:t>
            </a:r>
          </a:p>
          <a:p>
            <a:endParaRPr lang="en-US" sz="1200" dirty="0">
              <a:latin typeface="Acumin Pro" panose="020B0504020202020204"/>
            </a:endParaRPr>
          </a:p>
          <a:p>
            <a:endParaRPr lang="en-US" sz="1200" dirty="0">
              <a:latin typeface="Acumin Pro" panose="020B0504020202020204"/>
            </a:endParaRPr>
          </a:p>
          <a:p>
            <a:r>
              <a:rPr lang="en-US" sz="1400" b="1" dirty="0">
                <a:latin typeface="Acumin Pro" panose="020B0504020202020204"/>
                <a:hlinkClick r:id="rId4"/>
              </a:rPr>
              <a:t>Breaches reported within the last </a:t>
            </a:r>
            <a:r>
              <a:rPr lang="en-US" b="1" dirty="0">
                <a:latin typeface="Acumin Pro" panose="020B0504020202020204"/>
                <a:hlinkClick r:id="rId4"/>
              </a:rPr>
              <a:t>24 months</a:t>
            </a:r>
            <a:r>
              <a:rPr lang="en-US" sz="1400" b="1" dirty="0">
                <a:latin typeface="Acumin Pro" panose="020B0504020202020204"/>
                <a:hlinkClick r:id="rId4"/>
              </a:rPr>
              <a:t> that are currently under investigation by the Office for Civil Rights.</a:t>
            </a:r>
            <a:endParaRPr lang="en-US" sz="1200" dirty="0">
              <a:latin typeface="Acumin Pro" panose="020B0504020202020204"/>
            </a:endParaRPr>
          </a:p>
          <a:p>
            <a:r>
              <a:rPr lang="en-US" sz="1200" dirty="0">
                <a:latin typeface="Acumin Pro" panose="020B0504020202020204"/>
              </a:rPr>
              <a:t>Affected Individuals Reported: </a:t>
            </a:r>
            <a:r>
              <a:rPr lang="en-US" sz="2000" b="1" dirty="0">
                <a:latin typeface="Acumin Pro" panose="020B0504020202020204"/>
              </a:rPr>
              <a:t>60,000,819</a:t>
            </a:r>
          </a:p>
          <a:p>
            <a:endParaRPr lang="en-US" sz="1200" dirty="0">
              <a:latin typeface="Acumin Pro" panose="020B0504020202020204"/>
            </a:endParaRPr>
          </a:p>
          <a:p>
            <a:endParaRPr lang="en-US" sz="1200" dirty="0">
              <a:latin typeface="Acumin Pro" panose="020B050402020202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F1E663-349C-4FC1-899B-732B0BABE2EC}"/>
              </a:ext>
            </a:extLst>
          </p:cNvPr>
          <p:cNvGrpSpPr/>
          <p:nvPr/>
        </p:nvGrpSpPr>
        <p:grpSpPr>
          <a:xfrm>
            <a:off x="200620" y="3895710"/>
            <a:ext cx="3372700" cy="1704940"/>
            <a:chOff x="7334286" y="4375691"/>
            <a:chExt cx="3372700" cy="1704940"/>
          </a:xfrm>
        </p:grpSpPr>
        <p:pic>
          <p:nvPicPr>
            <p:cNvPr id="7" name="Picture 6">
              <a:hlinkClick r:id="rId5"/>
              <a:extLst>
                <a:ext uri="{FF2B5EF4-FFF2-40B4-BE49-F238E27FC236}">
                  <a16:creationId xmlns:a16="http://schemas.microsoft.com/office/drawing/2014/main" id="{DF7FA169-B6FF-48D5-BA2F-DB0281728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34286" y="5004677"/>
              <a:ext cx="3372700" cy="1075954"/>
            </a:xfrm>
            <a:prstGeom prst="rect">
              <a:avLst/>
            </a:prstGeom>
          </p:spPr>
        </p:pic>
        <p:pic>
          <p:nvPicPr>
            <p:cNvPr id="8" name="Picture 7">
              <a:hlinkClick r:id="rId5"/>
              <a:extLst>
                <a:ext uri="{FF2B5EF4-FFF2-40B4-BE49-F238E27FC236}">
                  <a16:creationId xmlns:a16="http://schemas.microsoft.com/office/drawing/2014/main" id="{FAC1AF5A-04D3-4ADB-803C-B4A13C70E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03808" y="4375691"/>
              <a:ext cx="2433655" cy="53340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B54E0FA-F2CB-430E-9EBC-930D7F87BE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1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6DBEF5D1-5A4E-45F0-B936-62E5392796F3}"/>
              </a:ext>
            </a:extLst>
          </p:cNvPr>
          <p:cNvSpPr txBox="1"/>
          <p:nvPr/>
        </p:nvSpPr>
        <p:spPr>
          <a:xfrm>
            <a:off x="0" y="359280"/>
            <a:ext cx="27398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</a:t>
            </a:r>
            <a:r>
              <a:rPr lang="en-US" sz="56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sults</a:t>
            </a:r>
          </a:p>
        </p:txBody>
      </p:sp>
      <p:pic>
        <p:nvPicPr>
          <p:cNvPr id="18" name="Picture 17" descr="A person sitting in front of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C52B194F-F1AC-4DFE-ADBC-69B210B4CF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0" r="16897" b="-5"/>
          <a:stretch/>
        </p:blipFill>
        <p:spPr>
          <a:xfrm>
            <a:off x="4504299" y="3381945"/>
            <a:ext cx="1421624" cy="1281521"/>
          </a:xfrm>
          <a:custGeom>
            <a:avLst/>
            <a:gdLst/>
            <a:ahLst/>
            <a:cxnLst/>
            <a:rect l="l" t="t" r="r" b="b"/>
            <a:pathLst>
              <a:path w="2397514" h="2161236">
                <a:moveTo>
                  <a:pt x="684017" y="0"/>
                </a:moveTo>
                <a:cubicBezTo>
                  <a:pt x="1715801" y="0"/>
                  <a:pt x="1715801" y="0"/>
                  <a:pt x="1715801" y="0"/>
                </a:cubicBezTo>
                <a:cubicBezTo>
                  <a:pt x="1768004" y="0"/>
                  <a:pt x="1835562" y="37478"/>
                  <a:pt x="1863198" y="84326"/>
                </a:cubicBezTo>
                <a:cubicBezTo>
                  <a:pt x="2379089" y="993169"/>
                  <a:pt x="2379089" y="993169"/>
                  <a:pt x="2379089" y="993169"/>
                </a:cubicBezTo>
                <a:cubicBezTo>
                  <a:pt x="2403656" y="1043140"/>
                  <a:pt x="2403656" y="1118096"/>
                  <a:pt x="2379089" y="1168068"/>
                </a:cubicBezTo>
                <a:cubicBezTo>
                  <a:pt x="1863198" y="2076910"/>
                  <a:pt x="1863198" y="2076910"/>
                  <a:pt x="1863198" y="2076910"/>
                </a:cubicBezTo>
                <a:cubicBezTo>
                  <a:pt x="1835562" y="2123759"/>
                  <a:pt x="1768004" y="2161236"/>
                  <a:pt x="1715801" y="2161236"/>
                </a:cubicBezTo>
                <a:lnTo>
                  <a:pt x="684017" y="2161236"/>
                </a:lnTo>
                <a:cubicBezTo>
                  <a:pt x="628744" y="2161236"/>
                  <a:pt x="561187" y="2123759"/>
                  <a:pt x="536621" y="2076910"/>
                </a:cubicBezTo>
                <a:cubicBezTo>
                  <a:pt x="20729" y="1168068"/>
                  <a:pt x="20729" y="1168068"/>
                  <a:pt x="20729" y="1168068"/>
                </a:cubicBezTo>
                <a:cubicBezTo>
                  <a:pt x="-6909" y="1118096"/>
                  <a:pt x="-6909" y="1043140"/>
                  <a:pt x="20729" y="993169"/>
                </a:cubicBezTo>
                <a:cubicBezTo>
                  <a:pt x="536621" y="84326"/>
                  <a:pt x="536621" y="84326"/>
                  <a:pt x="536621" y="84326"/>
                </a:cubicBezTo>
                <a:cubicBezTo>
                  <a:pt x="561187" y="37478"/>
                  <a:pt x="628744" y="0"/>
                  <a:pt x="684017" y="0"/>
                </a:cubicBezTo>
                <a:close/>
              </a:path>
            </a:pathLst>
          </a:cu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5D0CCA-0906-4ACF-BA4C-1E84B3EF9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6" r="11876"/>
          <a:stretch/>
        </p:blipFill>
        <p:spPr>
          <a:xfrm>
            <a:off x="4716119" y="3765379"/>
            <a:ext cx="3112624" cy="2726263"/>
          </a:xfrm>
          <a:custGeom>
            <a:avLst/>
            <a:gdLst/>
            <a:ahLst/>
            <a:cxnLst/>
            <a:rect l="l" t="t" r="r" b="b"/>
            <a:pathLst>
              <a:path w="5249321" h="4597738">
                <a:moveTo>
                  <a:pt x="1937803" y="0"/>
                </a:moveTo>
                <a:lnTo>
                  <a:pt x="2075306" y="0"/>
                </a:lnTo>
                <a:cubicBezTo>
                  <a:pt x="3756720" y="0"/>
                  <a:pt x="3756720" y="0"/>
                  <a:pt x="3756720" y="0"/>
                </a:cubicBezTo>
                <a:cubicBezTo>
                  <a:pt x="3871017" y="0"/>
                  <a:pt x="4018934" y="79730"/>
                  <a:pt x="4079444" y="179392"/>
                </a:cubicBezTo>
                <a:cubicBezTo>
                  <a:pt x="5208980" y="2112834"/>
                  <a:pt x="5208980" y="2112834"/>
                  <a:pt x="5208980" y="2112834"/>
                </a:cubicBezTo>
                <a:cubicBezTo>
                  <a:pt x="5262769" y="2219140"/>
                  <a:pt x="5262769" y="2378598"/>
                  <a:pt x="5208980" y="2484906"/>
                </a:cubicBezTo>
                <a:cubicBezTo>
                  <a:pt x="4079444" y="4418346"/>
                  <a:pt x="4079444" y="4418346"/>
                  <a:pt x="4079444" y="4418346"/>
                </a:cubicBezTo>
                <a:cubicBezTo>
                  <a:pt x="4018934" y="4518010"/>
                  <a:pt x="3871017" y="4597738"/>
                  <a:pt x="3756720" y="4597738"/>
                </a:cubicBezTo>
                <a:lnTo>
                  <a:pt x="1497645" y="4597738"/>
                </a:lnTo>
                <a:cubicBezTo>
                  <a:pt x="1376624" y="4597738"/>
                  <a:pt x="1228709" y="4518010"/>
                  <a:pt x="1174922" y="4418346"/>
                </a:cubicBezTo>
                <a:cubicBezTo>
                  <a:pt x="45385" y="2484906"/>
                  <a:pt x="45385" y="2484906"/>
                  <a:pt x="45385" y="2484906"/>
                </a:cubicBezTo>
                <a:cubicBezTo>
                  <a:pt x="-15128" y="2378598"/>
                  <a:pt x="-15128" y="2219140"/>
                  <a:pt x="45385" y="2112834"/>
                </a:cubicBezTo>
                <a:cubicBezTo>
                  <a:pt x="115981" y="1991994"/>
                  <a:pt x="182165" y="1878706"/>
                  <a:pt x="244212" y="1772499"/>
                </a:cubicBezTo>
                <a:lnTo>
                  <a:pt x="329190" y="1627041"/>
                </a:lnTo>
                <a:lnTo>
                  <a:pt x="1398074" y="1627041"/>
                </a:lnTo>
                <a:cubicBezTo>
                  <a:pt x="1456729" y="1627041"/>
                  <a:pt x="1532637" y="1586126"/>
                  <a:pt x="1563690" y="1534980"/>
                </a:cubicBezTo>
                <a:cubicBezTo>
                  <a:pt x="1563690" y="1534980"/>
                  <a:pt x="1563690" y="1534980"/>
                  <a:pt x="2143347" y="542774"/>
                </a:cubicBezTo>
                <a:cubicBezTo>
                  <a:pt x="2170950" y="488219"/>
                  <a:pt x="2170950" y="406388"/>
                  <a:pt x="2143347" y="351833"/>
                </a:cubicBezTo>
                <a:cubicBezTo>
                  <a:pt x="2143347" y="351833"/>
                  <a:pt x="2143347" y="351833"/>
                  <a:pt x="1954987" y="29414"/>
                </a:cubicBezTo>
                <a:close/>
              </a:path>
            </a:pathLst>
          </a:custGeom>
        </p:spPr>
      </p:pic>
      <p:sp>
        <p:nvSpPr>
          <p:cNvPr id="24" name="Rectangle 23">
            <a:hlinkClick r:id="rId4"/>
            <a:extLst>
              <a:ext uri="{FF2B5EF4-FFF2-40B4-BE49-F238E27FC236}">
                <a16:creationId xmlns:a16="http://schemas.microsoft.com/office/drawing/2014/main" id="{A61F835E-B31D-48CA-B17F-CAD968B8D3BB}"/>
              </a:ext>
            </a:extLst>
          </p:cNvPr>
          <p:cNvSpPr/>
          <p:nvPr/>
        </p:nvSpPr>
        <p:spPr>
          <a:xfrm>
            <a:off x="4716119" y="4276629"/>
            <a:ext cx="31126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D182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$600 Million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4B3737-F240-47FA-90ED-95C1231C0C01}"/>
              </a:ext>
            </a:extLst>
          </p:cNvPr>
          <p:cNvSpPr txBox="1"/>
          <p:nvPr/>
        </p:nvSpPr>
        <p:spPr>
          <a:xfrm>
            <a:off x="58018" y="1167107"/>
            <a:ext cx="416364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cumin Pro"/>
              </a:rPr>
              <a:t>2020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cumin Pro"/>
                <a:hlinkClick r:id="rId5"/>
              </a:rPr>
              <a:t>With an estimated </a:t>
            </a:r>
            <a:r>
              <a:rPr lang="en-US" sz="2000" dirty="0">
                <a:effectLst/>
                <a:latin typeface="Acumin Pro"/>
                <a:hlinkClick r:id="rId5"/>
              </a:rPr>
              <a:t>70% of employees working from home</a:t>
            </a:r>
            <a:r>
              <a:rPr lang="en-US" sz="2200" dirty="0">
                <a:effectLst/>
                <a:latin typeface="Acumin Pro"/>
                <a:hlinkClick r:id="rId5"/>
              </a:rPr>
              <a:t> </a:t>
            </a:r>
            <a:r>
              <a:rPr lang="en-US" sz="1400" dirty="0">
                <a:effectLst/>
                <a:latin typeface="Acumin Pro"/>
                <a:hlinkClick r:id="rId5"/>
              </a:rPr>
              <a:t>part or full-time </a:t>
            </a:r>
            <a:r>
              <a:rPr lang="en-US" sz="2000" dirty="0">
                <a:effectLst/>
                <a:latin typeface="Acumin Pro"/>
                <a:hlinkClick r:id="rId5"/>
              </a:rPr>
              <a:t>due to COVID-19</a:t>
            </a:r>
            <a:r>
              <a:rPr lang="en-US" sz="1400" dirty="0">
                <a:effectLst/>
                <a:latin typeface="Acumin Pro"/>
                <a:hlinkClick r:id="rId5"/>
              </a:rPr>
              <a:t>, hackers’ opportunities increased. </a:t>
            </a:r>
            <a:endParaRPr lang="en-US" sz="1400" dirty="0">
              <a:effectLst/>
              <a:latin typeface="Acumin Pro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cumin Pro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cumin Pro"/>
              </a:rPr>
              <a:t>2021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cumin Pro"/>
              </a:rPr>
              <a:t>Cybercrime outgrowing/outgrows health care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cumin Pro"/>
                <a:hlinkClick r:id="rId6"/>
              </a:rPr>
              <a:t>Cybercrime</a:t>
            </a:r>
            <a:r>
              <a:rPr lang="en-US" sz="1400" dirty="0">
                <a:effectLst/>
                <a:latin typeface="Acumin Pro"/>
                <a:hlinkClick r:id="rId6"/>
              </a:rPr>
              <a:t> is a growing, </a:t>
            </a:r>
            <a:r>
              <a:rPr lang="en-US" sz="2000" dirty="0">
                <a:effectLst/>
                <a:latin typeface="Acumin Pro"/>
                <a:hlinkClick r:id="rId6"/>
              </a:rPr>
              <a:t>highly successful and profitable industry</a:t>
            </a:r>
            <a:r>
              <a:rPr lang="en-US" sz="1400" dirty="0">
                <a:effectLst/>
                <a:latin typeface="Acumin Pro"/>
                <a:hlinkClick r:id="rId6"/>
              </a:rPr>
              <a:t>. According to Cybersecurity Ventures, </a:t>
            </a:r>
            <a:r>
              <a:rPr lang="en-US" sz="2000" dirty="0">
                <a:effectLst/>
                <a:latin typeface="Acumin Pro"/>
                <a:hlinkClick r:id="rId6"/>
              </a:rPr>
              <a:t>cybercrime costs will grow by 15 percent per year</a:t>
            </a:r>
            <a:r>
              <a:rPr lang="en-US" sz="1400" dirty="0">
                <a:effectLst/>
                <a:latin typeface="Acumin Pro"/>
                <a:hlinkClick r:id="rId6"/>
              </a:rPr>
              <a:t> to reach </a:t>
            </a:r>
            <a:r>
              <a:rPr lang="en-US" sz="2000" dirty="0">
                <a:effectLst/>
                <a:latin typeface="Acumin Pro"/>
                <a:hlinkClick r:id="rId6"/>
              </a:rPr>
              <a:t>US$10.5 trillion by 2025</a:t>
            </a:r>
            <a:r>
              <a:rPr lang="en-US" sz="1400" dirty="0">
                <a:effectLst/>
                <a:latin typeface="Acumin Pro"/>
                <a:hlinkClick r:id="rId6"/>
              </a:rPr>
              <a:t>: the </a:t>
            </a:r>
            <a:r>
              <a:rPr lang="en-US" sz="2000" dirty="0">
                <a:effectLst/>
                <a:latin typeface="Acumin Pro"/>
                <a:hlinkClick r:id="rId6"/>
              </a:rPr>
              <a:t>third largest economy in the world</a:t>
            </a:r>
            <a:r>
              <a:rPr lang="en-US" sz="1400" dirty="0">
                <a:effectLst/>
                <a:latin typeface="Acumin Pro"/>
                <a:hlinkClick r:id="rId6"/>
              </a:rPr>
              <a:t>, after those of the </a:t>
            </a:r>
            <a:r>
              <a:rPr lang="en-US" sz="2000" dirty="0">
                <a:effectLst/>
                <a:latin typeface="Acumin Pro"/>
                <a:hlinkClick r:id="rId6"/>
              </a:rPr>
              <a:t>United States and China</a:t>
            </a:r>
            <a:r>
              <a:rPr lang="en-US" sz="1400" dirty="0">
                <a:effectLst/>
                <a:latin typeface="Acumin Pro"/>
              </a:rPr>
              <a:t>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cumin Pro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cumin Pro"/>
              </a:rPr>
              <a:t>2022 and forward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cumin Pro"/>
              </a:rPr>
              <a:t>It's up to health information leaders to improve cyber security within their businesses.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D467B6-6264-40B8-A211-F1D815229655}"/>
              </a:ext>
            </a:extLst>
          </p:cNvPr>
          <p:cNvGrpSpPr/>
          <p:nvPr/>
        </p:nvGrpSpPr>
        <p:grpSpPr>
          <a:xfrm>
            <a:off x="4221667" y="1108222"/>
            <a:ext cx="3564882" cy="2490203"/>
            <a:chOff x="227041" y="5065807"/>
            <a:chExt cx="3564882" cy="2490203"/>
          </a:xfrm>
        </p:grpSpPr>
        <p:pic>
          <p:nvPicPr>
            <p:cNvPr id="21" name="Picture 20">
              <a:hlinkClick r:id="rId4"/>
              <a:extLst>
                <a:ext uri="{FF2B5EF4-FFF2-40B4-BE49-F238E27FC236}">
                  <a16:creationId xmlns:a16="http://schemas.microsoft.com/office/drawing/2014/main" id="{0F1CCA33-AA26-43B1-924E-7F2688CA5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7041" y="5681084"/>
              <a:ext cx="3564882" cy="1159492"/>
            </a:xfrm>
            <a:prstGeom prst="rect">
              <a:avLst/>
            </a:prstGeom>
          </p:spPr>
        </p:pic>
        <p:pic>
          <p:nvPicPr>
            <p:cNvPr id="22" name="Picture 21">
              <a:hlinkClick r:id="rId4"/>
              <a:extLst>
                <a:ext uri="{FF2B5EF4-FFF2-40B4-BE49-F238E27FC236}">
                  <a16:creationId xmlns:a16="http://schemas.microsoft.com/office/drawing/2014/main" id="{BD583BA7-56DC-496C-9FB5-C49D4D0BF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11059" y="6942395"/>
              <a:ext cx="1880864" cy="613615"/>
            </a:xfrm>
            <a:prstGeom prst="rect">
              <a:avLst/>
            </a:prstGeom>
          </p:spPr>
        </p:pic>
        <p:pic>
          <p:nvPicPr>
            <p:cNvPr id="23" name="Picture 22">
              <a:hlinkClick r:id="rId4"/>
              <a:extLst>
                <a:ext uri="{FF2B5EF4-FFF2-40B4-BE49-F238E27FC236}">
                  <a16:creationId xmlns:a16="http://schemas.microsoft.com/office/drawing/2014/main" id="{3107596E-20B1-48E7-BC77-32295EF43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34702" y="5065807"/>
              <a:ext cx="2657221" cy="42356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DEC5A1D-2614-4E5D-8E28-11A3C32F282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6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6F2374-6633-472A-BE92-85C97988D4AA}"/>
              </a:ext>
            </a:extLst>
          </p:cNvPr>
          <p:cNvSpPr txBox="1"/>
          <p:nvPr/>
        </p:nvSpPr>
        <p:spPr>
          <a:xfrm>
            <a:off x="12442" y="347913"/>
            <a:ext cx="55771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Threat </a:t>
            </a:r>
            <a:r>
              <a:rPr lang="en-US" sz="56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Vectors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8CE49-6B1F-49F4-AD43-CCC18960896B}"/>
              </a:ext>
            </a:extLst>
          </p:cNvPr>
          <p:cNvSpPr txBox="1"/>
          <p:nvPr/>
        </p:nvSpPr>
        <p:spPr>
          <a:xfrm>
            <a:off x="85623" y="1269698"/>
            <a:ext cx="3755851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Email – spam, phishing, business email compromise (BEC)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Network – ARP tables are inherently not secure, BYODs vulnerabilities/weaknesses, multiple remote networks, unencrypted traffic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Software  – vulnerabilities/weaknesses, ransomware as a service (RaaS), malware, backdoors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Hardware – vulnerabilities/weaknesses, backdoors, accessibility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cumin Pro" panose="020B0504020202020204"/>
              </a:rPr>
              <a:t>NOT ONLY ENCRYPTING FILES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A66A6B-AB1B-4FC9-B005-4775509F6905}"/>
              </a:ext>
            </a:extLst>
          </p:cNvPr>
          <p:cNvGrpSpPr/>
          <p:nvPr/>
        </p:nvGrpSpPr>
        <p:grpSpPr>
          <a:xfrm>
            <a:off x="3861354" y="1269698"/>
            <a:ext cx="3871291" cy="1036199"/>
            <a:chOff x="6057091" y="806669"/>
            <a:chExt cx="5088834" cy="1362089"/>
          </a:xfrm>
        </p:grpSpPr>
        <p:pic>
          <p:nvPicPr>
            <p:cNvPr id="7" name="Picture 6">
              <a:hlinkClick r:id="rId2"/>
              <a:extLst>
                <a:ext uri="{FF2B5EF4-FFF2-40B4-BE49-F238E27FC236}">
                  <a16:creationId xmlns:a16="http://schemas.microsoft.com/office/drawing/2014/main" id="{F8A6BCE5-FADF-48A7-8ECD-5B226F475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" r="1805"/>
            <a:stretch/>
          </p:blipFill>
          <p:spPr>
            <a:xfrm>
              <a:off x="6057091" y="806669"/>
              <a:ext cx="5088834" cy="1092370"/>
            </a:xfrm>
            <a:prstGeom prst="rect">
              <a:avLst/>
            </a:prstGeom>
          </p:spPr>
        </p:pic>
        <p:pic>
          <p:nvPicPr>
            <p:cNvPr id="8" name="Picture 7">
              <a:hlinkClick r:id="rId2"/>
              <a:extLst>
                <a:ext uri="{FF2B5EF4-FFF2-40B4-BE49-F238E27FC236}">
                  <a16:creationId xmlns:a16="http://schemas.microsoft.com/office/drawing/2014/main" id="{8A5EEA6A-F7F7-4C76-A096-5A2CFEF3B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130" b="89431" l="9005" r="94787">
                          <a14:foregroundMark x1="9005" y1="39837" x2="9005" y2="39837"/>
                          <a14:foregroundMark x1="80569" y1="42276" x2="80569" y2="42276"/>
                          <a14:foregroundMark x1="87678" y1="24390" x2="87678" y2="24390"/>
                          <a14:foregroundMark x1="90047" y1="21138" x2="90047" y2="21138"/>
                          <a14:foregroundMark x1="90047" y1="21138" x2="94787" y2="47154"/>
                          <a14:foregroundMark x1="72986" y1="22764" x2="64929" y2="48780"/>
                          <a14:foregroundMark x1="16114" y1="82927" x2="15166" y2="82114"/>
                          <a14:foregroundMark x1="19905" y1="78862" x2="20379" y2="79675"/>
                          <a14:foregroundMark x1="34597" y1="78862" x2="36967" y2="78862"/>
                          <a14:foregroundMark x1="45972" y1="79675" x2="45972" y2="81301"/>
                          <a14:foregroundMark x1="49763" y1="75610" x2="51185" y2="77236"/>
                          <a14:foregroundMark x1="46919" y1="65041" x2="45498" y2="64228"/>
                          <a14:foregroundMark x1="61611" y1="79675" x2="64929" y2="79675"/>
                          <a14:foregroundMark x1="74882" y1="79675" x2="77725" y2="79675"/>
                          <a14:foregroundMark x1="87678" y1="79675" x2="90047" y2="796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08765" y="1582966"/>
              <a:ext cx="1004895" cy="58579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6B280BA-ABFF-4361-9B14-35C1D020D89C}"/>
              </a:ext>
            </a:extLst>
          </p:cNvPr>
          <p:cNvGrpSpPr/>
          <p:nvPr/>
        </p:nvGrpSpPr>
        <p:grpSpPr>
          <a:xfrm>
            <a:off x="85623" y="5588302"/>
            <a:ext cx="3262498" cy="796972"/>
            <a:chOff x="285844" y="4828558"/>
            <a:chExt cx="4581558" cy="1119195"/>
          </a:xfrm>
        </p:grpSpPr>
        <p:pic>
          <p:nvPicPr>
            <p:cNvPr id="10" name="Picture 9">
              <a:hlinkClick r:id="rId6"/>
              <a:extLst>
                <a:ext uri="{FF2B5EF4-FFF2-40B4-BE49-F238E27FC236}">
                  <a16:creationId xmlns:a16="http://schemas.microsoft.com/office/drawing/2014/main" id="{F4287E16-E8D1-442E-B347-AD81D25DD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5844" y="5338149"/>
              <a:ext cx="4581558" cy="609604"/>
            </a:xfrm>
            <a:prstGeom prst="rect">
              <a:avLst/>
            </a:prstGeom>
          </p:spPr>
        </p:pic>
        <p:pic>
          <p:nvPicPr>
            <p:cNvPr id="11" name="Picture 10">
              <a:hlinkClick r:id="rId6"/>
              <a:extLst>
                <a:ext uri="{FF2B5EF4-FFF2-40B4-BE49-F238E27FC236}">
                  <a16:creationId xmlns:a16="http://schemas.microsoft.com/office/drawing/2014/main" id="{406D61B7-2052-4957-8513-6754242C8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5844" y="4828558"/>
              <a:ext cx="3209948" cy="40957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3B2506-3DE1-4D3F-9C4E-85708B726C1D}"/>
              </a:ext>
            </a:extLst>
          </p:cNvPr>
          <p:cNvGrpSpPr/>
          <p:nvPr/>
        </p:nvGrpSpPr>
        <p:grpSpPr>
          <a:xfrm>
            <a:off x="85623" y="4658946"/>
            <a:ext cx="3173675" cy="758345"/>
            <a:chOff x="6891789" y="5339221"/>
            <a:chExt cx="3460769" cy="826946"/>
          </a:xfrm>
        </p:grpSpPr>
        <p:pic>
          <p:nvPicPr>
            <p:cNvPr id="13" name="Picture 12">
              <a:hlinkClick r:id="rId9"/>
              <a:extLst>
                <a:ext uri="{FF2B5EF4-FFF2-40B4-BE49-F238E27FC236}">
                  <a16:creationId xmlns:a16="http://schemas.microsoft.com/office/drawing/2014/main" id="{A707725B-3FA3-44EA-AE67-3B66DD0D9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91789" y="5574561"/>
              <a:ext cx="2702705" cy="591606"/>
            </a:xfrm>
            <a:prstGeom prst="rect">
              <a:avLst/>
            </a:prstGeom>
          </p:spPr>
        </p:pic>
        <p:pic>
          <p:nvPicPr>
            <p:cNvPr id="14" name="Picture 13">
              <a:hlinkClick r:id="rId9"/>
              <a:extLst>
                <a:ext uri="{FF2B5EF4-FFF2-40B4-BE49-F238E27FC236}">
                  <a16:creationId xmlns:a16="http://schemas.microsoft.com/office/drawing/2014/main" id="{D4855634-105B-4146-A66E-6319932BC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90500" y="5339221"/>
              <a:ext cx="1162058" cy="238127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C38BC5-D2A6-4D06-A99E-D48989904AEF}"/>
              </a:ext>
            </a:extLst>
          </p:cNvPr>
          <p:cNvGrpSpPr/>
          <p:nvPr/>
        </p:nvGrpSpPr>
        <p:grpSpPr>
          <a:xfrm>
            <a:off x="4021552" y="2247148"/>
            <a:ext cx="3136115" cy="790060"/>
            <a:chOff x="4642201" y="3123937"/>
            <a:chExt cx="5126984" cy="1291605"/>
          </a:xfrm>
        </p:grpSpPr>
        <p:pic>
          <p:nvPicPr>
            <p:cNvPr id="16" name="Picture 15">
              <a:hlinkClick r:id="rId12"/>
              <a:extLst>
                <a:ext uri="{FF2B5EF4-FFF2-40B4-BE49-F238E27FC236}">
                  <a16:creationId xmlns:a16="http://schemas.microsoft.com/office/drawing/2014/main" id="{AFAA00D6-B430-450D-8D3F-014E18B24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642201" y="3123937"/>
              <a:ext cx="3571745" cy="1291605"/>
            </a:xfrm>
            <a:prstGeom prst="rect">
              <a:avLst/>
            </a:prstGeom>
          </p:spPr>
        </p:pic>
        <p:pic>
          <p:nvPicPr>
            <p:cNvPr id="17" name="Picture 16" descr="Shape&#10;&#10;Description automatically generated with medium confidence">
              <a:hlinkClick r:id="rId12"/>
              <a:extLst>
                <a:ext uri="{FF2B5EF4-FFF2-40B4-BE49-F238E27FC236}">
                  <a16:creationId xmlns:a16="http://schemas.microsoft.com/office/drawing/2014/main" id="{F466009F-F164-43FD-8647-3098324D6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9975" y="3614988"/>
              <a:ext cx="1419210" cy="45981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C4D2C8-F736-4B64-B045-FEBD92CDB6EF}"/>
              </a:ext>
            </a:extLst>
          </p:cNvPr>
          <p:cNvGrpSpPr/>
          <p:nvPr/>
        </p:nvGrpSpPr>
        <p:grpSpPr>
          <a:xfrm>
            <a:off x="4001860" y="3382801"/>
            <a:ext cx="3601647" cy="1115831"/>
            <a:chOff x="6237838" y="2126309"/>
            <a:chExt cx="4367771" cy="1353185"/>
          </a:xfrm>
        </p:grpSpPr>
        <p:pic>
          <p:nvPicPr>
            <p:cNvPr id="19" name="Picture 18">
              <a:hlinkClick r:id="rId15"/>
              <a:extLst>
                <a:ext uri="{FF2B5EF4-FFF2-40B4-BE49-F238E27FC236}">
                  <a16:creationId xmlns:a16="http://schemas.microsoft.com/office/drawing/2014/main" id="{487BAE7C-E415-4653-8F5A-9C579E188F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r="1905"/>
            <a:stretch/>
          </p:blipFill>
          <p:spPr>
            <a:xfrm>
              <a:off x="6237838" y="2126309"/>
              <a:ext cx="2930153" cy="1353185"/>
            </a:xfrm>
            <a:prstGeom prst="rect">
              <a:avLst/>
            </a:prstGeom>
          </p:spPr>
        </p:pic>
        <p:pic>
          <p:nvPicPr>
            <p:cNvPr id="20" name="Picture 19">
              <a:hlinkClick r:id="rId15"/>
              <a:extLst>
                <a:ext uri="{FF2B5EF4-FFF2-40B4-BE49-F238E27FC236}">
                  <a16:creationId xmlns:a16="http://schemas.microsoft.com/office/drawing/2014/main" id="{B2F69E09-6531-44BA-9708-36544918E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220804" y="2446216"/>
              <a:ext cx="1384805" cy="56955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21477B1-8805-4E5A-A35C-607D9E81EAD3}"/>
              </a:ext>
            </a:extLst>
          </p:cNvPr>
          <p:cNvGrpSpPr/>
          <p:nvPr/>
        </p:nvGrpSpPr>
        <p:grpSpPr>
          <a:xfrm>
            <a:off x="3330821" y="4658946"/>
            <a:ext cx="4381944" cy="1800116"/>
            <a:chOff x="7448698" y="4597542"/>
            <a:chExt cx="4239307" cy="174152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58B10B5-4437-4A0F-AEC3-847C4CC02E43}"/>
                </a:ext>
              </a:extLst>
            </p:cNvPr>
            <p:cNvGrpSpPr/>
            <p:nvPr/>
          </p:nvGrpSpPr>
          <p:grpSpPr>
            <a:xfrm>
              <a:off x="7448698" y="4597542"/>
              <a:ext cx="4239307" cy="1741520"/>
              <a:chOff x="7448698" y="4597542"/>
              <a:chExt cx="4239307" cy="1741520"/>
            </a:xfrm>
          </p:grpSpPr>
          <p:pic>
            <p:nvPicPr>
              <p:cNvPr id="24" name="Picture 23">
                <a:hlinkClick r:id="rId18"/>
                <a:extLst>
                  <a:ext uri="{FF2B5EF4-FFF2-40B4-BE49-F238E27FC236}">
                    <a16:creationId xmlns:a16="http://schemas.microsoft.com/office/drawing/2014/main" id="{A63A5B6A-2C10-4A6D-B419-AE8E5F36AF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48698" y="5272146"/>
                <a:ext cx="4239307" cy="1066916"/>
              </a:xfrm>
              <a:prstGeom prst="rect">
                <a:avLst/>
              </a:prstGeom>
            </p:spPr>
          </p:pic>
          <p:pic>
            <p:nvPicPr>
              <p:cNvPr id="25" name="Picture 24">
                <a:hlinkClick r:id="rId18"/>
                <a:extLst>
                  <a:ext uri="{FF2B5EF4-FFF2-40B4-BE49-F238E27FC236}">
                    <a16:creationId xmlns:a16="http://schemas.microsoft.com/office/drawing/2014/main" id="{2A4E40F6-29B1-455C-9E11-A712EC14F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54350" y="4597542"/>
                <a:ext cx="2433655" cy="533404"/>
              </a:xfrm>
              <a:prstGeom prst="rect">
                <a:avLst/>
              </a:prstGeom>
            </p:spPr>
          </p:pic>
        </p:grpSp>
        <p:pic>
          <p:nvPicPr>
            <p:cNvPr id="23" name="Picture 22">
              <a:hlinkClick r:id="rId18"/>
              <a:extLst>
                <a:ext uri="{FF2B5EF4-FFF2-40B4-BE49-F238E27FC236}">
                  <a16:creationId xmlns:a16="http://schemas.microsoft.com/office/drawing/2014/main" id="{FDFB010E-9546-49F3-BDF9-3C5B0656E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235347" y="5604046"/>
              <a:ext cx="1395423" cy="25241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CEB79D16-00B1-412C-85CB-23F2DE1B6510}"/>
              </a:ext>
            </a:extLst>
          </p:cNvPr>
          <p:cNvPicPr>
            <a:picLocks noChangeAspect="1"/>
          </p:cNvPicPr>
          <p:nvPr/>
        </p:nvPicPr>
        <p:blipFill>
          <a:blip r:embed="rId2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0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A8B358-7AA5-47C1-80FF-5EDDDA4C8549}"/>
              </a:ext>
            </a:extLst>
          </p:cNvPr>
          <p:cNvSpPr txBox="1"/>
          <p:nvPr/>
        </p:nvSpPr>
        <p:spPr>
          <a:xfrm>
            <a:off x="0" y="355534"/>
            <a:ext cx="30684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b="1" dirty="0" err="1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Kill</a:t>
            </a:r>
            <a:r>
              <a:rPr lang="en-US" sz="5600" b="1" dirty="0" err="1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ware</a:t>
            </a:r>
            <a:endParaRPr lang="en-US" sz="5600" b="1" dirty="0">
              <a:solidFill>
                <a:srgbClr val="58595B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9EE4D-0B15-482E-95DB-513F4B2E0AEF}"/>
              </a:ext>
            </a:extLst>
          </p:cNvPr>
          <p:cNvSpPr txBox="1"/>
          <p:nvPr/>
        </p:nvSpPr>
        <p:spPr>
          <a:xfrm>
            <a:off x="-1" y="1346286"/>
            <a:ext cx="4124529" cy="4093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Most life support systems are dependent on technology.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Doctors cannot make proper life-saving decisions without a patient’s medical record(s)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Anyone accessing the system is a weakness to any information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cumin Pro" panose="020B0504020202020204"/>
              </a:rPr>
              <a:t>Hackers exploit weakness when common vulnerability exploits (CVEs) are available. </a:t>
            </a:r>
            <a:r>
              <a:rPr lang="en-US" sz="1400" dirty="0">
                <a:latin typeface="Acumin Pro" panose="020B0504020202020204"/>
                <a:hlinkClick r:id="rId2"/>
              </a:rPr>
              <a:t>Currently, more than 170,000 </a:t>
            </a:r>
            <a:r>
              <a:rPr lang="en-US" sz="1400" b="1" dirty="0">
                <a:latin typeface="Acumin Pro" panose="020B0504020202020204"/>
                <a:hlinkClick r:id="rId2"/>
              </a:rPr>
              <a:t>common</a:t>
            </a:r>
            <a:r>
              <a:rPr lang="en-US" sz="1400" dirty="0">
                <a:latin typeface="Acumin Pro" panose="020B0504020202020204"/>
                <a:hlinkClick r:id="rId2"/>
              </a:rPr>
              <a:t> vulnerabilities have been recorded</a:t>
            </a:r>
            <a:r>
              <a:rPr lang="en-US" sz="1400" dirty="0">
                <a:latin typeface="Acumin Pro" panose="020B0504020202020204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cumin Pro" panose="020B05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latin typeface="Acumin Pro" panose="020B0504020202020204"/>
              </a:rPr>
              <a:t>Stopping it </a:t>
            </a:r>
            <a:r>
              <a:rPr lang="en-US" sz="1400" dirty="0">
                <a:latin typeface="Acumin Pro" panose="020B0504020202020204"/>
              </a:rPr>
              <a:t>now before it becomes infamous </a:t>
            </a:r>
            <a:r>
              <a:rPr lang="en-US" sz="3200" dirty="0">
                <a:latin typeface="Acumin Pro" panose="020B0504020202020204"/>
              </a:rPr>
              <a:t>is </a:t>
            </a:r>
            <a:r>
              <a:rPr lang="en-US" sz="3200" b="1" dirty="0">
                <a:latin typeface="Acumin Pro" panose="020B0504020202020204"/>
              </a:rPr>
              <a:t>PRIORITY</a:t>
            </a:r>
            <a:r>
              <a:rPr lang="en-US" sz="1200" dirty="0">
                <a:latin typeface="Acumin Pro" panose="020B0504020202020204"/>
              </a:rPr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8A8B97-E2FF-49A0-B03C-0E360A53BD70}"/>
              </a:ext>
            </a:extLst>
          </p:cNvPr>
          <p:cNvGrpSpPr/>
          <p:nvPr/>
        </p:nvGrpSpPr>
        <p:grpSpPr>
          <a:xfrm>
            <a:off x="65950" y="5730908"/>
            <a:ext cx="3833841" cy="560524"/>
            <a:chOff x="5284865" y="818331"/>
            <a:chExt cx="3833841" cy="560524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591EF1C4-C9F3-497B-A200-E49F76835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4865" y="1183591"/>
              <a:ext cx="3833841" cy="195264"/>
            </a:xfrm>
            <a:prstGeom prst="rect">
              <a:avLst/>
            </a:prstGeom>
          </p:spPr>
        </p:pic>
        <p:pic>
          <p:nvPicPr>
            <p:cNvPr id="8" name="Picture 7">
              <a:hlinkClick r:id="rId3"/>
              <a:extLst>
                <a:ext uri="{FF2B5EF4-FFF2-40B4-BE49-F238E27FC236}">
                  <a16:creationId xmlns:a16="http://schemas.microsoft.com/office/drawing/2014/main" id="{0E576A04-7572-4A09-B9E4-B2F2041A1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84865" y="818331"/>
              <a:ext cx="1838338" cy="32861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9CEC804-14BC-46CD-9714-7C77B6FB45D4}"/>
              </a:ext>
            </a:extLst>
          </p:cNvPr>
          <p:cNvGrpSpPr/>
          <p:nvPr/>
        </p:nvGrpSpPr>
        <p:grpSpPr>
          <a:xfrm>
            <a:off x="4291576" y="3109851"/>
            <a:ext cx="3178826" cy="1527546"/>
            <a:chOff x="7091916" y="3937270"/>
            <a:chExt cx="3178826" cy="1527546"/>
          </a:xfrm>
        </p:grpSpPr>
        <p:pic>
          <p:nvPicPr>
            <p:cNvPr id="10" name="Picture 9">
              <a:hlinkClick r:id="rId6"/>
              <a:extLst>
                <a:ext uri="{FF2B5EF4-FFF2-40B4-BE49-F238E27FC236}">
                  <a16:creationId xmlns:a16="http://schemas.microsoft.com/office/drawing/2014/main" id="{7FAC618F-4CFF-40FE-84EC-3AE527FE4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91916" y="4579988"/>
              <a:ext cx="3178826" cy="884828"/>
            </a:xfrm>
            <a:prstGeom prst="rect">
              <a:avLst/>
            </a:prstGeom>
          </p:spPr>
        </p:pic>
        <p:pic>
          <p:nvPicPr>
            <p:cNvPr id="11" name="Picture 10">
              <a:hlinkClick r:id="rId6"/>
              <a:extLst>
                <a:ext uri="{FF2B5EF4-FFF2-40B4-BE49-F238E27FC236}">
                  <a16:creationId xmlns:a16="http://schemas.microsoft.com/office/drawing/2014/main" id="{991AEC10-DE36-4597-9BCC-77CA4B177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91916" y="3937270"/>
              <a:ext cx="1355651" cy="567355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215884-B6F2-45A7-8928-F0B39D6AE63A}"/>
              </a:ext>
            </a:extLst>
          </p:cNvPr>
          <p:cNvGrpSpPr/>
          <p:nvPr/>
        </p:nvGrpSpPr>
        <p:grpSpPr>
          <a:xfrm>
            <a:off x="4291576" y="5340569"/>
            <a:ext cx="3267376" cy="875158"/>
            <a:chOff x="622105" y="4506909"/>
            <a:chExt cx="3267376" cy="875158"/>
          </a:xfrm>
        </p:grpSpPr>
        <p:pic>
          <p:nvPicPr>
            <p:cNvPr id="13" name="Picture 12">
              <a:hlinkClick r:id="rId9"/>
              <a:extLst>
                <a:ext uri="{FF2B5EF4-FFF2-40B4-BE49-F238E27FC236}">
                  <a16:creationId xmlns:a16="http://schemas.microsoft.com/office/drawing/2014/main" id="{57513332-3BF8-4D21-91A3-40ECED308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2105" y="4972954"/>
              <a:ext cx="3267376" cy="409113"/>
            </a:xfrm>
            <a:prstGeom prst="rect">
              <a:avLst/>
            </a:prstGeom>
          </p:spPr>
        </p:pic>
        <p:pic>
          <p:nvPicPr>
            <p:cNvPr id="14" name="Picture 13">
              <a:hlinkClick r:id="rId9"/>
              <a:extLst>
                <a:ext uri="{FF2B5EF4-FFF2-40B4-BE49-F238E27FC236}">
                  <a16:creationId xmlns:a16="http://schemas.microsoft.com/office/drawing/2014/main" id="{48D4D62C-E148-47C9-976E-8C1FB67DD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2105" y="4506909"/>
              <a:ext cx="1408714" cy="458651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9EDD65E-FDBC-4428-98B3-9ADD22D536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9460" y="453035"/>
            <a:ext cx="3515903" cy="19536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5AF08B-67D0-44BB-9CCE-C904D0A2267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69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98FD097-9F58-47DE-AFDE-9BE4318A82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4" y="0"/>
            <a:ext cx="6858000" cy="6858000"/>
          </a:xfrm>
          <a:prstGeom prst="rect">
            <a:avLst/>
          </a:prstGeom>
          <a:effectLst>
            <a:softEdge rad="4953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E5FBD9-2528-4254-920C-A0E8610D18DE}"/>
              </a:ext>
            </a:extLst>
          </p:cNvPr>
          <p:cNvSpPr txBox="1"/>
          <p:nvPr/>
        </p:nvSpPr>
        <p:spPr>
          <a:xfrm>
            <a:off x="9516" y="350316"/>
            <a:ext cx="68210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ourier New" panose="02070309020205020404" pitchFamily="49" charset="0"/>
                <a:ea typeface="Segoe UI Black" panose="020B0A02040204020203" pitchFamily="34" charset="0"/>
                <a:cs typeface="Courier New" panose="02070309020205020404" pitchFamily="49" charset="0"/>
              </a:rPr>
              <a:t>Offensive</a:t>
            </a:r>
            <a:r>
              <a:rPr lang="en-US" sz="4800" b="1" dirty="0">
                <a:solidFill>
                  <a:srgbClr val="0A7CBC"/>
                </a:solidFill>
                <a:latin typeface="Courier New" panose="02070309020205020404" pitchFamily="49" charset="0"/>
                <a:ea typeface="Segoe UI Black" panose="020B0A02040204020203" pitchFamily="34" charset="0"/>
                <a:cs typeface="Courier New" panose="02070309020205020404" pitchFamily="49" charset="0"/>
              </a:rPr>
              <a:t> </a:t>
            </a:r>
            <a:r>
              <a:rPr lang="en-US" sz="4800" b="1" dirty="0">
                <a:solidFill>
                  <a:srgbClr val="58595B"/>
                </a:solidFill>
                <a:latin typeface="Courier New" panose="02070309020205020404" pitchFamily="49" charset="0"/>
                <a:ea typeface="Segoe UI Black" panose="020B0A02040204020203" pitchFamily="34" charset="0"/>
                <a:cs typeface="Courier New" panose="02070309020205020404" pitchFamily="49" charset="0"/>
              </a:rPr>
              <a:t>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99D40-7F2B-41A9-837C-6EAB93D76892}"/>
              </a:ext>
            </a:extLst>
          </p:cNvPr>
          <p:cNvSpPr txBox="1"/>
          <p:nvPr/>
        </p:nvSpPr>
        <p:spPr>
          <a:xfrm>
            <a:off x="130323" y="1377114"/>
            <a:ext cx="4441678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cumin Pro" panose="020B0504020202020204"/>
              </a:rPr>
              <a:t>Hunting weakness/vulnerabilities comes first (threat hunting, pen testing, risk assessments, etc.)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Exploiting weaknesses/vulnerabilities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Attacking one’s systems (with experienced personnel and tools)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Proactive security mentality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Treat environments uniquely.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6996980-15D5-4F6D-B055-DC99D4B76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" y="5194531"/>
            <a:ext cx="1791218" cy="304507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193BE79F-1391-4F0A-B275-527CFC32D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0" y="5851285"/>
            <a:ext cx="1580623" cy="432037"/>
          </a:xfrm>
          <a:prstGeom prst="rect">
            <a:avLst/>
          </a:prstGeom>
        </p:spPr>
      </p:pic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A0B9A3A2-57B5-47FC-A242-158ECD675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362" y="2480079"/>
            <a:ext cx="1342195" cy="1066525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ED810102-F321-4D4E-8C23-09C8403313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564" y="1298766"/>
            <a:ext cx="1970349" cy="472883"/>
          </a:xfrm>
          <a:prstGeom prst="rect">
            <a:avLst/>
          </a:prstGeom>
        </p:spPr>
      </p:pic>
      <p:pic>
        <p:nvPicPr>
          <p:cNvPr id="13" name="Picture 1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0B02545-5A8E-42BB-8A7C-F5745ED503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621" y="4041006"/>
            <a:ext cx="2044639" cy="1045346"/>
          </a:xfrm>
          <a:prstGeom prst="rect">
            <a:avLst/>
          </a:prstGeom>
        </p:spPr>
      </p:pic>
      <p:pic>
        <p:nvPicPr>
          <p:cNvPr id="14" name="Picture 13" descr="Icon&#10;&#10;Description automatically generated with low confidence">
            <a:extLst>
              <a:ext uri="{FF2B5EF4-FFF2-40B4-BE49-F238E27FC236}">
                <a16:creationId xmlns:a16="http://schemas.microsoft.com/office/drawing/2014/main" id="{36E75F8F-B60B-4B4E-9A6A-231CBE30AD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918" y="1889102"/>
            <a:ext cx="1730949" cy="1730949"/>
          </a:xfrm>
          <a:prstGeom prst="rect">
            <a:avLst/>
          </a:prstGeom>
        </p:spPr>
      </p:pic>
      <p:pic>
        <p:nvPicPr>
          <p:cNvPr id="15" name="Picture 14" descr="A picture containing text, sign, clipart&#10;&#10;Description automatically generated">
            <a:extLst>
              <a:ext uri="{FF2B5EF4-FFF2-40B4-BE49-F238E27FC236}">
                <a16:creationId xmlns:a16="http://schemas.microsoft.com/office/drawing/2014/main" id="{5744246C-3B6D-4CD0-88E1-0B8B819BEA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154" y="5392644"/>
            <a:ext cx="2355800" cy="890678"/>
          </a:xfrm>
          <a:prstGeom prst="rect">
            <a:avLst/>
          </a:prstGeom>
        </p:spPr>
      </p:pic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D595BAF2-274B-48C2-8ADC-50AB6C8877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36" y="5387400"/>
            <a:ext cx="2480249" cy="6309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3FF3C3-DBBD-44E2-99C0-FB680A4A8FF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5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01BF95D8-05F6-46F9-86D8-D7DF84C4D6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" y="0"/>
            <a:ext cx="6858000" cy="6858000"/>
          </a:xfrm>
          <a:prstGeom prst="rect">
            <a:avLst/>
          </a:prstGeom>
          <a:effectLst>
            <a:softEdge rad="4953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6C9C45-1384-4AF3-8099-CE3AEA1D6C4B}"/>
              </a:ext>
            </a:extLst>
          </p:cNvPr>
          <p:cNvSpPr txBox="1"/>
          <p:nvPr/>
        </p:nvSpPr>
        <p:spPr>
          <a:xfrm>
            <a:off x="6350" y="351044"/>
            <a:ext cx="68210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A7CBC"/>
                </a:solidFill>
                <a:latin typeface="Courier New" panose="02070309020205020404" pitchFamily="49" charset="0"/>
                <a:ea typeface="Segoe UI Black" panose="020B0A02040204020203" pitchFamily="34" charset="0"/>
                <a:cs typeface="Courier New" panose="02070309020205020404" pitchFamily="49" charset="0"/>
              </a:rPr>
              <a:t>Defensive </a:t>
            </a:r>
            <a:r>
              <a:rPr lang="en-US" sz="4800" b="1" dirty="0">
                <a:solidFill>
                  <a:srgbClr val="58595B"/>
                </a:solidFill>
                <a:latin typeface="Courier New" panose="02070309020205020404" pitchFamily="49" charset="0"/>
                <a:ea typeface="Segoe UI Black" panose="020B0A02040204020203" pitchFamily="34" charset="0"/>
                <a:cs typeface="Courier New" panose="02070309020205020404" pitchFamily="49" charset="0"/>
              </a:rPr>
              <a:t>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9F6F9D-C7F1-4395-BD71-19089BA8A25D}"/>
              </a:ext>
            </a:extLst>
          </p:cNvPr>
          <p:cNvSpPr txBox="1"/>
          <p:nvPr/>
        </p:nvSpPr>
        <p:spPr>
          <a:xfrm>
            <a:off x="120806" y="1384192"/>
            <a:ext cx="4451193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cumin Pro" panose="020B0504020202020204"/>
              </a:rPr>
              <a:t>Continuously protect/harden EVERYTHING (active endpoint detection and response (</a:t>
            </a:r>
            <a:r>
              <a:rPr lang="en-US" dirty="0" err="1">
                <a:latin typeface="Acumin Pro" panose="020B0504020202020204"/>
              </a:rPr>
              <a:t>EDR</a:t>
            </a:r>
            <a:r>
              <a:rPr lang="en-US" dirty="0">
                <a:latin typeface="Acumin Pro" panose="020B0504020202020204"/>
              </a:rPr>
              <a:t>), intrusion protection system (IPS), etc.)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Access controls (digital and physical)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Policies and procedures (BAA, SLA, Privacy Statement, etc.)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Cyber security training and awareness</a:t>
            </a:r>
          </a:p>
          <a:p>
            <a:endParaRPr lang="en-US" dirty="0">
              <a:latin typeface="Acumin Pro" panose="020B0504020202020204"/>
            </a:endParaRPr>
          </a:p>
          <a:p>
            <a:r>
              <a:rPr lang="en-US" dirty="0">
                <a:latin typeface="Acumin Pro" panose="020B0504020202020204"/>
              </a:rPr>
              <a:t>Maintaining compliance</a:t>
            </a:r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C789F227-11C9-43E0-940F-0D57FE18A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37" y="5550603"/>
            <a:ext cx="1244735" cy="403286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64007469-7ACE-4B7F-8B5D-2F346945D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26" y="5293736"/>
            <a:ext cx="2104351" cy="884761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61E3B53-7620-43D2-BBC8-3413C7369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83" y="1266784"/>
            <a:ext cx="789619" cy="789619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C8375B8-FB04-4D8C-8D3F-0938D0C7FB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97" y="2865386"/>
            <a:ext cx="1201558" cy="611138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A48CA949-E207-49EB-A8ED-81CDFD5F09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77" y="5633777"/>
            <a:ext cx="3692169" cy="640225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B73E609-034E-4654-9A77-E79623FDA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207" y="4776827"/>
            <a:ext cx="2748883" cy="517702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616AF4CC-8884-47EF-A0D1-C4EE86A4B4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05" y="2004946"/>
            <a:ext cx="2669067" cy="750930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EEFCA74A-0089-4411-A075-92AA3507ED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87" y="3286586"/>
            <a:ext cx="1866124" cy="10170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743821-5681-4938-BD0F-8EADECE12F6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44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4E169D2-0F15-4558-9286-74101E5BEE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4" y="0"/>
            <a:ext cx="6858000" cy="6858000"/>
          </a:xfrm>
          <a:prstGeom prst="rect">
            <a:avLst/>
          </a:prstGeom>
          <a:effectLst>
            <a:softEdge rad="4953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AA8315-B01A-45E2-9054-E45102F2A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73908" b="79819"/>
          <a:stretch/>
        </p:blipFill>
        <p:spPr>
          <a:xfrm>
            <a:off x="37214" y="1733279"/>
            <a:ext cx="2248864" cy="11594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8D82B8-141E-4260-A083-B180289CD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4" y="3017989"/>
            <a:ext cx="3317852" cy="2211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4444CD-F4CA-4A2B-8273-A93E131EC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196" y="2960284"/>
            <a:ext cx="4123649" cy="27490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E719AF-A12C-4063-8B9E-A43C0B0FECB8}"/>
              </a:ext>
            </a:extLst>
          </p:cNvPr>
          <p:cNvSpPr txBox="1"/>
          <p:nvPr/>
        </p:nvSpPr>
        <p:spPr>
          <a:xfrm>
            <a:off x="3293040" y="2437648"/>
            <a:ext cx="4489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</a:rPr>
              <a:t>camera </a:t>
            </a:r>
            <a:r>
              <a:rPr lang="en-US" sz="1800" b="1" dirty="0" err="1">
                <a:effectLst/>
                <a:latin typeface="Calibri" panose="020F0502020204030204" pitchFamily="34" charset="0"/>
              </a:rPr>
              <a:t>has_screenshot:true</a:t>
            </a:r>
            <a:r>
              <a:rPr lang="en-US" sz="18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</a:rPr>
              <a:t>country:"US</a:t>
            </a:r>
            <a:r>
              <a:rPr lang="en-US" sz="1800" b="1" dirty="0">
                <a:effectLst/>
                <a:latin typeface="Calibri" panose="020F0502020204030204" pitchFamily="34" charset="0"/>
              </a:rPr>
              <a:t>"</a:t>
            </a:r>
            <a:endParaRPr lang="en-US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537B55-C176-425B-82EA-3C20C96C5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304" y="1802835"/>
            <a:ext cx="4429540" cy="660770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75998A56-48DF-4A6E-8CA7-49F2ABDE5D2A}"/>
              </a:ext>
            </a:extLst>
          </p:cNvPr>
          <p:cNvSpPr/>
          <p:nvPr/>
        </p:nvSpPr>
        <p:spPr>
          <a:xfrm>
            <a:off x="7263903" y="2758407"/>
            <a:ext cx="254189" cy="7578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F675E588-289C-4B9A-88AA-EB2A78C92037}"/>
              </a:ext>
            </a:extLst>
          </p:cNvPr>
          <p:cNvSpPr/>
          <p:nvPr/>
        </p:nvSpPr>
        <p:spPr>
          <a:xfrm rot="442218">
            <a:off x="831968" y="2139435"/>
            <a:ext cx="160759" cy="991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F9BF9F0-8907-4A1F-B74D-D49DCF493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" t="49445" r="74331" b="28583"/>
          <a:stretch/>
        </p:blipFill>
        <p:spPr>
          <a:xfrm>
            <a:off x="0" y="5354800"/>
            <a:ext cx="1847556" cy="1101690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91E3372F-115B-404F-9F09-A5226BD320CD}"/>
              </a:ext>
            </a:extLst>
          </p:cNvPr>
          <p:cNvSpPr/>
          <p:nvPr/>
        </p:nvSpPr>
        <p:spPr>
          <a:xfrm rot="10560980">
            <a:off x="369873" y="4687434"/>
            <a:ext cx="239254" cy="829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A153F3-066F-4814-B7BD-7D8DB4602006}"/>
              </a:ext>
            </a:extLst>
          </p:cNvPr>
          <p:cNvSpPr txBox="1"/>
          <p:nvPr/>
        </p:nvSpPr>
        <p:spPr>
          <a:xfrm>
            <a:off x="0" y="349751"/>
            <a:ext cx="800732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Real-</a:t>
            </a:r>
            <a:r>
              <a:rPr lang="en-US" sz="3800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world Vulnerable Networks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C55124-92C5-40FD-93A2-F8333C2092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2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8468302-8AB8-4225-874A-6918F2FEF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13" y="4014994"/>
            <a:ext cx="912005" cy="463864"/>
          </a:xfrm>
          <a:prstGeom prst="rect">
            <a:avLst/>
          </a:prstGeom>
        </p:spPr>
      </p:pic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98C71FE-0F8B-4D1F-9B46-9F55D6226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643" y="5938828"/>
            <a:ext cx="2481754" cy="430338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0CB5340-4A98-4A55-9E16-1D4B98E74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4" y="5488857"/>
            <a:ext cx="1821119" cy="342974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FF0536C0-BD77-406A-9B3A-C090465CB2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41" y="3435915"/>
            <a:ext cx="1061510" cy="34392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5803D2D-C26F-444B-AE97-830F88C2B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87" y="3070249"/>
            <a:ext cx="1758240" cy="494673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43903CF3-3ED9-4501-8DFA-9394A89E65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9" y="4455670"/>
            <a:ext cx="1474030" cy="619747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1E1933B-7030-4CBC-975E-DD1EA93DA6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87" y="4401354"/>
            <a:ext cx="1273473" cy="694043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6D1069F-3514-45E8-BA2C-5C6C72B923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8" y="3480362"/>
            <a:ext cx="629448" cy="629448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64F2198-4D05-483B-9A74-72B7D0C6DD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8" y="6129105"/>
            <a:ext cx="1412124" cy="24006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2B88A171-C910-4A84-9D06-A265162A85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9" y="3444984"/>
            <a:ext cx="1779828" cy="452751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5CFBDC23-36BC-447D-B11A-19CB78C617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63" y="4765543"/>
            <a:ext cx="1367901" cy="373893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low confidence">
            <a:extLst>
              <a:ext uri="{FF2B5EF4-FFF2-40B4-BE49-F238E27FC236}">
                <a16:creationId xmlns:a16="http://schemas.microsoft.com/office/drawing/2014/main" id="{60E77C3B-F941-4EAA-B19B-5B4EBA4FDF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75" y="3299879"/>
            <a:ext cx="886630" cy="886630"/>
          </a:xfrm>
          <a:prstGeom prst="rect">
            <a:avLst/>
          </a:prstGeom>
        </p:spPr>
      </p:pic>
      <p:pic>
        <p:nvPicPr>
          <p:cNvPr id="16" name="Picture 1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57EA49F-F138-4670-8853-77E02F8443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745" y="5126482"/>
            <a:ext cx="988682" cy="505475"/>
          </a:xfrm>
          <a:prstGeom prst="rect">
            <a:avLst/>
          </a:prstGeom>
        </p:spPr>
      </p:pic>
      <p:pic>
        <p:nvPicPr>
          <p:cNvPr id="17" name="Picture 16" descr="A picture containing text, sign, clipart&#10;&#10;Description automatically generated">
            <a:extLst>
              <a:ext uri="{FF2B5EF4-FFF2-40B4-BE49-F238E27FC236}">
                <a16:creationId xmlns:a16="http://schemas.microsoft.com/office/drawing/2014/main" id="{B039AA57-C067-4653-A559-4E1D7BFE13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07" y="5318029"/>
            <a:ext cx="1367901" cy="517174"/>
          </a:xfrm>
          <a:prstGeom prst="rect">
            <a:avLst/>
          </a:prstGeom>
        </p:spPr>
      </p:pic>
      <p:pic>
        <p:nvPicPr>
          <p:cNvPr id="18" name="Picture 17" descr="Logo, icon&#10;&#10;Description automatically generated">
            <a:extLst>
              <a:ext uri="{FF2B5EF4-FFF2-40B4-BE49-F238E27FC236}">
                <a16:creationId xmlns:a16="http://schemas.microsoft.com/office/drawing/2014/main" id="{0EA1DCF9-E37A-416C-9962-02579DAD09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86" y="5776963"/>
            <a:ext cx="745273" cy="592203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15F8B48-4303-47F1-BA39-AB6E5763814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28" y="5196480"/>
            <a:ext cx="1932774" cy="463864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FA3FE057-65CD-4CCB-B0DE-4B0E5E1125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611" y="3823173"/>
            <a:ext cx="1129872" cy="514185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medium confidence">
            <a:extLst>
              <a:ext uri="{FF2B5EF4-FFF2-40B4-BE49-F238E27FC236}">
                <a16:creationId xmlns:a16="http://schemas.microsoft.com/office/drawing/2014/main" id="{11C538BF-D1D3-4508-974F-44A2FE2B94C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14" y="4398363"/>
            <a:ext cx="901096" cy="300366"/>
          </a:xfrm>
          <a:prstGeom prst="rect">
            <a:avLst/>
          </a:prstGeom>
        </p:spPr>
      </p:pic>
      <p:pic>
        <p:nvPicPr>
          <p:cNvPr id="22" name="Picture 21" descr="A picture containing text, wheel, gear&#10;&#10;Description automatically generated">
            <a:extLst>
              <a:ext uri="{FF2B5EF4-FFF2-40B4-BE49-F238E27FC236}">
                <a16:creationId xmlns:a16="http://schemas.microsoft.com/office/drawing/2014/main" id="{4B0781D3-8F7B-4319-8125-150DD04C64F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93" y="2484805"/>
            <a:ext cx="3622739" cy="863665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ACB74E28-EFC7-4BF4-9383-EAF4328EC67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436" y="3476431"/>
            <a:ext cx="1367901" cy="720428"/>
          </a:xfrm>
          <a:prstGeom prst="rect">
            <a:avLst/>
          </a:prstGeom>
        </p:spPr>
      </p:pic>
      <p:pic>
        <p:nvPicPr>
          <p:cNvPr id="24" name="Picture 23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7F801FCC-9C5A-48A6-852F-330D60BD8F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87" y="5950819"/>
            <a:ext cx="2481754" cy="418347"/>
          </a:xfrm>
          <a:prstGeom prst="rect">
            <a:avLst/>
          </a:prstGeom>
        </p:spPr>
      </p:pic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1EAA210C-9D09-4109-903F-CB4DF7052D9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93" y="4014994"/>
            <a:ext cx="2341917" cy="515149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14D76C19-A1F5-43C6-A128-7930B7925FA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8" y="2862257"/>
            <a:ext cx="1972546" cy="433899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E550688B-A73F-45CE-A5C5-1CCDD5753FE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8" y="5295668"/>
            <a:ext cx="568046" cy="458102"/>
          </a:xfrm>
          <a:prstGeom prst="rect">
            <a:avLst/>
          </a:prstGeom>
        </p:spPr>
      </p:pic>
      <p:pic>
        <p:nvPicPr>
          <p:cNvPr id="28" name="Picture 27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FE8BFA32-BB34-4FC1-82BE-A8E1CA726B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42" y="4585204"/>
            <a:ext cx="1444693" cy="308328"/>
          </a:xfrm>
          <a:prstGeom prst="rect">
            <a:avLst/>
          </a:prstGeom>
        </p:spPr>
      </p:pic>
      <p:pic>
        <p:nvPicPr>
          <p:cNvPr id="30" name="Picture 29" descr="Logo&#10;&#10;Description automatically generated with medium confidence">
            <a:extLst>
              <a:ext uri="{FF2B5EF4-FFF2-40B4-BE49-F238E27FC236}">
                <a16:creationId xmlns:a16="http://schemas.microsoft.com/office/drawing/2014/main" id="{7C82496E-416E-4394-86F0-D40F71DDE13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5" y="3948127"/>
            <a:ext cx="1351351" cy="6197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D5965DA-B510-4382-B90D-C21DAEC20AA8}"/>
              </a:ext>
            </a:extLst>
          </p:cNvPr>
          <p:cNvSpPr txBox="1"/>
          <p:nvPr/>
        </p:nvSpPr>
        <p:spPr>
          <a:xfrm>
            <a:off x="-2676" y="666791"/>
            <a:ext cx="50962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b="1" dirty="0">
                <a:solidFill>
                  <a:srgbClr val="0A7CB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Best </a:t>
            </a:r>
            <a:r>
              <a:rPr lang="en-US" sz="5600" b="1" dirty="0">
                <a:solidFill>
                  <a:srgbClr val="58595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Practices</a:t>
            </a:r>
          </a:p>
        </p:txBody>
      </p:sp>
      <p:pic>
        <p:nvPicPr>
          <p:cNvPr id="32" name="Picture 31" descr="A picture containing light&#10;&#10;Description automatically generated">
            <a:extLst>
              <a:ext uri="{FF2B5EF4-FFF2-40B4-BE49-F238E27FC236}">
                <a16:creationId xmlns:a16="http://schemas.microsoft.com/office/drawing/2014/main" id="{D8A0193E-EBE3-490F-AA57-4F07459B717A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" r="11238" b="27424"/>
          <a:stretch/>
        </p:blipFill>
        <p:spPr>
          <a:xfrm>
            <a:off x="5003397" y="464127"/>
            <a:ext cx="2700950" cy="14941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AD340B4-E332-4BFF-9E00-0F08F7887320}"/>
              </a:ext>
            </a:extLst>
          </p:cNvPr>
          <p:cNvPicPr>
            <a:picLocks noChangeAspect="1"/>
          </p:cNvPicPr>
          <p:nvPr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9" y="5938410"/>
            <a:ext cx="560441" cy="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97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E1D16361-CFBA-457B-8F1F-A5C8719D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1" t="467" r="4857" b="9166"/>
          <a:stretch/>
        </p:blipFill>
        <p:spPr>
          <a:xfrm>
            <a:off x="1040606" y="1149326"/>
            <a:ext cx="7392047" cy="4505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EB2E9B-9F6E-4221-BBA5-A10DD1745ADA}"/>
              </a:ext>
            </a:extLst>
          </p:cNvPr>
          <p:cNvSpPr txBox="1"/>
          <p:nvPr/>
        </p:nvSpPr>
        <p:spPr>
          <a:xfrm>
            <a:off x="4248192" y="1155677"/>
            <a:ext cx="4178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cumin Pro" panose="020B0504020202020204"/>
              </a:rPr>
              <a:t>More questions: guillermo@weccode.com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E1A209-7CAB-4959-B0DE-1DD218071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4037"/>
            <a:ext cx="989926" cy="98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19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FB8B1749-4A0A-4E26-BAC5-0F06BFF1B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725" y="2130425"/>
            <a:ext cx="7243763" cy="14700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8A2A6-2C43-4459-B81B-C0B5187890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3636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782B5EE5-3D72-40F3-BD41-047A0EB0E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AC806884-D649-4799-97E5-337C6D0DC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6627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5311</TotalTime>
  <Words>508</Words>
  <Application>Microsoft Office PowerPoint</Application>
  <PresentationFormat>On-screen Show (4:3)</PresentationFormat>
  <Paragraphs>96</Paragraphs>
  <Slides>14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AHIMA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Heneghan-Gonzalez</dc:creator>
  <cp:lastModifiedBy>Guillermo Vargas</cp:lastModifiedBy>
  <cp:revision>46</cp:revision>
  <dcterms:created xsi:type="dcterms:W3CDTF">2013-07-10T05:03:58Z</dcterms:created>
  <dcterms:modified xsi:type="dcterms:W3CDTF">2022-04-13T19:38:18Z</dcterms:modified>
</cp:coreProperties>
</file>